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9" r:id="rId3"/>
    <p:sldId id="256" r:id="rId4"/>
    <p:sldId id="263" r:id="rId5"/>
    <p:sldId id="264" r:id="rId6"/>
    <p:sldId id="265" r:id="rId7"/>
    <p:sldId id="267" r:id="rId8"/>
    <p:sldId id="266" r:id="rId9"/>
    <p:sldId id="270" r:id="rId10"/>
    <p:sldId id="272" r:id="rId11"/>
    <p:sldId id="271" r:id="rId12"/>
    <p:sldId id="268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2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87F5-B75C-4C09-99C2-560095210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693" y="0"/>
            <a:ext cx="7892716" cy="816748"/>
          </a:xfrm>
        </p:spPr>
        <p:txBody>
          <a:bodyPr/>
          <a:lstStyle/>
          <a:p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Httpcore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第二次实例分析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E192A4-187E-4AF4-B7DD-69F191E7B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014" y="5055860"/>
            <a:ext cx="8224073" cy="1096899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曾思远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6AB351-73C9-466D-AF19-18A40F11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26" y="1489870"/>
            <a:ext cx="8739048" cy="29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1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请求报文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C66FE-E3B7-4768-AD43-CC30B183DC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273" y="935090"/>
            <a:ext cx="11983453" cy="55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1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请求报文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2E13F-9F6E-4FB6-83E6-BDAB5917BB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267" y="1368367"/>
            <a:ext cx="8922618" cy="26771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9A9500-7DB1-4DF0-94BA-4A3477CE9CFC}"/>
              </a:ext>
            </a:extLst>
          </p:cNvPr>
          <p:cNvSpPr txBox="1"/>
          <p:nvPr/>
        </p:nvSpPr>
        <p:spPr>
          <a:xfrm>
            <a:off x="635267" y="999035"/>
            <a:ext cx="109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www.mywebsite.com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/test/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test.aspx?name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sviergn&amp;x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true#stuff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61E76A-D611-416C-8E6B-4B5F5EA8AF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9049" y="2150819"/>
            <a:ext cx="7435271" cy="457724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9C979AC-3FAF-40D8-A46B-67E3DFE070C0}"/>
              </a:ext>
            </a:extLst>
          </p:cNvPr>
          <p:cNvCxnSpPr/>
          <p:nvPr/>
        </p:nvCxnSpPr>
        <p:spPr>
          <a:xfrm flipH="1">
            <a:off x="2377440" y="1270535"/>
            <a:ext cx="1588168" cy="1597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340CAE3-AA6D-41CA-97DE-35C2EE89BABF}"/>
              </a:ext>
            </a:extLst>
          </p:cNvPr>
          <p:cNvCxnSpPr/>
          <p:nvPr/>
        </p:nvCxnSpPr>
        <p:spPr>
          <a:xfrm flipH="1" flipV="1">
            <a:off x="2877954" y="2675823"/>
            <a:ext cx="1742172" cy="75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9C83E7D-E414-4C9D-8996-995B2F866226}"/>
              </a:ext>
            </a:extLst>
          </p:cNvPr>
          <p:cNvCxnSpPr/>
          <p:nvPr/>
        </p:nvCxnSpPr>
        <p:spPr>
          <a:xfrm>
            <a:off x="924025" y="1368367"/>
            <a:ext cx="1386038" cy="1730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FE1A7DF-AFD1-4A12-9255-981B119533E2}"/>
              </a:ext>
            </a:extLst>
          </p:cNvPr>
          <p:cNvCxnSpPr/>
          <p:nvPr/>
        </p:nvCxnSpPr>
        <p:spPr>
          <a:xfrm>
            <a:off x="2627697" y="1270535"/>
            <a:ext cx="250257" cy="2011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3408C4F-1A08-428D-8C5A-C612DD390F18}"/>
              </a:ext>
            </a:extLst>
          </p:cNvPr>
          <p:cNvCxnSpPr/>
          <p:nvPr/>
        </p:nvCxnSpPr>
        <p:spPr>
          <a:xfrm flipH="1" flipV="1">
            <a:off x="3041583" y="3429000"/>
            <a:ext cx="1578543" cy="488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C1DDEC-5134-496B-920A-A18516C1847C}"/>
              </a:ext>
            </a:extLst>
          </p:cNvPr>
          <p:cNvCxnSpPr/>
          <p:nvPr/>
        </p:nvCxnSpPr>
        <p:spPr>
          <a:xfrm flipH="1">
            <a:off x="3176337" y="3429000"/>
            <a:ext cx="4071486" cy="286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46BEE35-0D97-4124-963B-85F38E6ECE4C}"/>
              </a:ext>
            </a:extLst>
          </p:cNvPr>
          <p:cNvCxnSpPr/>
          <p:nvPr/>
        </p:nvCxnSpPr>
        <p:spPr>
          <a:xfrm flipH="1">
            <a:off x="2627697" y="3532472"/>
            <a:ext cx="2974206" cy="38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3511EA3-9EAA-4BC4-86C1-2F005AA7785F}"/>
              </a:ext>
            </a:extLst>
          </p:cNvPr>
          <p:cNvCxnSpPr/>
          <p:nvPr/>
        </p:nvCxnSpPr>
        <p:spPr>
          <a:xfrm flipV="1">
            <a:off x="5524901" y="999035"/>
            <a:ext cx="2858703" cy="637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90D5758-ED34-45C8-B0D5-823B0237792D}"/>
              </a:ext>
            </a:extLst>
          </p:cNvPr>
          <p:cNvSpPr txBox="1"/>
          <p:nvPr/>
        </p:nvSpPr>
        <p:spPr>
          <a:xfrm>
            <a:off x="8422105" y="860535"/>
            <a:ext cx="326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 err="1"/>
              <a:t>HttpRequest</a:t>
            </a:r>
            <a:r>
              <a:rPr lang="zh-CN" altLang="en-US" dirty="0"/>
              <a:t>接口，内部函数都需要实现！</a:t>
            </a:r>
          </a:p>
        </p:txBody>
      </p:sp>
    </p:spTree>
    <p:extLst>
      <p:ext uri="{BB962C8B-B14F-4D97-AF65-F5344CB8AC3E}">
        <p14:creationId xmlns:p14="http://schemas.microsoft.com/office/powerpoint/2010/main" val="127546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BEA3A3-0194-4EDE-879D-01350942A0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631" y="963964"/>
            <a:ext cx="11046426" cy="3608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317330-566A-4814-BDA5-6DAFFD8DEEF0}"/>
              </a:ext>
            </a:extLst>
          </p:cNvPr>
          <p:cNvSpPr txBox="1"/>
          <p:nvPr/>
        </p:nvSpPr>
        <p:spPr>
          <a:xfrm>
            <a:off x="4581626" y="2378877"/>
            <a:ext cx="66414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可以看到</a:t>
            </a:r>
            <a:r>
              <a:rPr lang="en-US" altLang="zh-CN" sz="2000" dirty="0"/>
              <a:t>Methods</a:t>
            </a:r>
            <a:r>
              <a:rPr lang="zh-CN" altLang="zh-CN" sz="2000" dirty="0"/>
              <a:t>类其实定义</a:t>
            </a:r>
            <a:r>
              <a:rPr lang="en-US" altLang="zh-CN" sz="2000" dirty="0"/>
              <a:t>9</a:t>
            </a:r>
            <a:r>
              <a:rPr lang="zh-CN" altLang="zh-CN" sz="2000" dirty="0"/>
              <a:t>种方法，每种方法又对应着两个属性，分别就是底部的两个布尔变量</a:t>
            </a:r>
            <a:r>
              <a:rPr lang="en-US" altLang="zh-CN" sz="2000" dirty="0"/>
              <a:t>safe</a:t>
            </a:r>
            <a:r>
              <a:rPr lang="zh-CN" altLang="zh-CN" sz="2000" dirty="0"/>
              <a:t>和</a:t>
            </a:r>
            <a:r>
              <a:rPr lang="en-US" altLang="zh-CN" sz="2000" dirty="0"/>
              <a:t>idempotent</a:t>
            </a:r>
            <a:r>
              <a:rPr lang="zh-CN" altLang="zh-CN" sz="2000" dirty="0"/>
              <a:t>。</a:t>
            </a:r>
            <a:r>
              <a:rPr lang="zh-CN" altLang="zh-CN" sz="2000" b="1" dirty="0">
                <a:solidFill>
                  <a:srgbClr val="FF0000"/>
                </a:solidFill>
              </a:rPr>
              <a:t>安全方法（</a:t>
            </a:r>
            <a:r>
              <a:rPr lang="en-US" altLang="zh-CN" sz="2000" b="1" dirty="0">
                <a:solidFill>
                  <a:srgbClr val="FF0000"/>
                </a:solidFill>
              </a:rPr>
              <a:t>Safe Methods</a:t>
            </a:r>
            <a:r>
              <a:rPr lang="zh-CN" altLang="zh-CN" sz="2000" b="1" dirty="0">
                <a:solidFill>
                  <a:srgbClr val="FF0000"/>
                </a:solidFill>
              </a:rPr>
              <a:t>）</a:t>
            </a:r>
            <a:r>
              <a:rPr lang="zh-CN" altLang="zh-CN" sz="2000" dirty="0"/>
              <a:t>是指用户不管进行多少次操作，资源的状态都不会改变。比如说，</a:t>
            </a:r>
            <a:r>
              <a:rPr lang="en-US" altLang="zh-CN" sz="2000" dirty="0"/>
              <a:t>GET</a:t>
            </a:r>
            <a:r>
              <a:rPr lang="zh-CN" altLang="zh-CN" sz="2000" dirty="0"/>
              <a:t>和</a:t>
            </a:r>
            <a:r>
              <a:rPr lang="en-US" altLang="zh-CN" sz="2000" dirty="0"/>
              <a:t>HEAD</a:t>
            </a:r>
            <a:r>
              <a:rPr lang="zh-CN" altLang="zh-CN" sz="2000" dirty="0"/>
              <a:t>方法仅能获取资源，而不会执行动作，这些方法属于</a:t>
            </a:r>
            <a:r>
              <a:rPr lang="en-US" altLang="zh-CN" sz="2000" dirty="0"/>
              <a:t>“</a:t>
            </a:r>
            <a:r>
              <a:rPr lang="zh-CN" altLang="zh-CN" sz="2000" dirty="0"/>
              <a:t>安全</a:t>
            </a:r>
            <a:r>
              <a:rPr lang="en-US" altLang="zh-CN" sz="2000" dirty="0"/>
              <a:t>”</a:t>
            </a:r>
            <a:r>
              <a:rPr lang="zh-CN" altLang="zh-CN" sz="2000" dirty="0"/>
              <a:t>的方法。而</a:t>
            </a:r>
            <a:r>
              <a:rPr lang="en-US" altLang="zh-CN" sz="2000" dirty="0"/>
              <a:t>POST</a:t>
            </a:r>
            <a:r>
              <a:rPr lang="zh-CN" altLang="zh-CN" sz="2000" dirty="0"/>
              <a:t>，</a:t>
            </a:r>
            <a:r>
              <a:rPr lang="en-US" altLang="zh-CN" sz="2000" dirty="0"/>
              <a:t>PUT</a:t>
            </a:r>
            <a:r>
              <a:rPr lang="zh-CN" altLang="zh-CN" sz="2000" dirty="0"/>
              <a:t>，</a:t>
            </a:r>
            <a:r>
              <a:rPr lang="en-US" altLang="zh-CN" sz="2000" dirty="0"/>
              <a:t>DELETE</a:t>
            </a:r>
            <a:r>
              <a:rPr lang="zh-CN" altLang="zh-CN" sz="2000" dirty="0"/>
              <a:t>方法改变了资源的状态，可能会执行不安全的动作，使用者应该意识到这一点。</a:t>
            </a:r>
            <a:r>
              <a:rPr lang="zh-CN" altLang="zh-CN" sz="2000" b="1" dirty="0">
                <a:solidFill>
                  <a:srgbClr val="FF0000"/>
                </a:solidFill>
              </a:rPr>
              <a:t>幂等（</a:t>
            </a:r>
            <a:r>
              <a:rPr lang="en-US" altLang="zh-CN" sz="2000" b="1" dirty="0">
                <a:solidFill>
                  <a:srgbClr val="FF0000"/>
                </a:solidFill>
              </a:rPr>
              <a:t>Idempotent Methods</a:t>
            </a:r>
            <a:r>
              <a:rPr lang="zh-CN" altLang="zh-CN" sz="2000" b="1" dirty="0">
                <a:solidFill>
                  <a:srgbClr val="FF0000"/>
                </a:solidFill>
              </a:rPr>
              <a:t>）</a:t>
            </a:r>
            <a:r>
              <a:rPr lang="zh-CN" altLang="zh-CN" sz="2000" dirty="0"/>
              <a:t>是数学的一个用语，对于单个输入或者无输入的运算方法，如果每次都是同样的结果，则称其是幂等的。方法</a:t>
            </a:r>
            <a:r>
              <a:rPr lang="en-US" altLang="zh-CN" sz="2000" dirty="0"/>
              <a:t>GET</a:t>
            </a:r>
            <a:r>
              <a:rPr lang="zh-CN" altLang="zh-CN" sz="2000" dirty="0"/>
              <a:t>，</a:t>
            </a:r>
            <a:r>
              <a:rPr lang="en-US" altLang="zh-CN" sz="2000" dirty="0"/>
              <a:t>HEAD</a:t>
            </a:r>
            <a:r>
              <a:rPr lang="zh-CN" altLang="zh-CN" sz="2000" dirty="0"/>
              <a:t>，</a:t>
            </a:r>
            <a:r>
              <a:rPr lang="en-US" altLang="zh-CN" sz="2000" dirty="0"/>
              <a:t>PUT</a:t>
            </a:r>
            <a:r>
              <a:rPr lang="zh-CN" altLang="zh-CN" sz="2000" dirty="0"/>
              <a:t>，</a:t>
            </a:r>
            <a:r>
              <a:rPr lang="en-US" altLang="zh-CN" sz="2000" dirty="0"/>
              <a:t>DELETE</a:t>
            </a:r>
            <a:r>
              <a:rPr lang="zh-CN" altLang="zh-CN" sz="2000" dirty="0"/>
              <a:t>都有这种性质。</a:t>
            </a:r>
            <a:r>
              <a:rPr lang="en-US" altLang="zh-CN" sz="2000" dirty="0"/>
              <a:t>POST</a:t>
            </a:r>
            <a:r>
              <a:rPr lang="zh-CN" altLang="zh-CN" sz="2000" dirty="0"/>
              <a:t>方法不是幂等的，比如常见的</a:t>
            </a:r>
            <a:r>
              <a:rPr lang="en-US" altLang="zh-CN" sz="2000" dirty="0"/>
              <a:t>POST</a:t>
            </a:r>
            <a:r>
              <a:rPr lang="zh-CN" altLang="zh-CN" sz="2000" dirty="0"/>
              <a:t>重复加载问题：当我们多次发出同样的</a:t>
            </a:r>
            <a:r>
              <a:rPr lang="en-US" altLang="zh-CN" sz="2000" dirty="0"/>
              <a:t>POST</a:t>
            </a:r>
            <a:r>
              <a:rPr lang="zh-CN" altLang="zh-CN" sz="2000" dirty="0"/>
              <a:t>请求后，其结果是创建出了若干的资源。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11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C52045-56CB-4487-8B1F-5E1FA2C8764B}"/>
              </a:ext>
            </a:extLst>
          </p:cNvPr>
          <p:cNvSpPr txBox="1"/>
          <p:nvPr/>
        </p:nvSpPr>
        <p:spPr>
          <a:xfrm>
            <a:off x="362552" y="914400"/>
            <a:ext cx="11466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GET</a:t>
            </a:r>
            <a:r>
              <a:rPr lang="zh-CN" altLang="zh-CN" sz="2800" dirty="0"/>
              <a:t>方法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zh-CN" sz="2800" dirty="0"/>
              <a:t>用来请求访问已被</a:t>
            </a:r>
            <a:r>
              <a:rPr lang="en-US" altLang="zh-CN" sz="2800" dirty="0"/>
              <a:t>URI</a:t>
            </a:r>
            <a:r>
              <a:rPr lang="zh-CN" altLang="zh-CN" sz="2800" dirty="0"/>
              <a:t>识别的资源，指定的资源经服务端解析以后返回响应内容。</a:t>
            </a:r>
          </a:p>
          <a:p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84275E-306B-4499-AD62-DD73B7908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570" y="2567464"/>
            <a:ext cx="9049084" cy="35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C52045-56CB-4487-8B1F-5E1FA2C8764B}"/>
              </a:ext>
            </a:extLst>
          </p:cNvPr>
          <p:cNvSpPr txBox="1"/>
          <p:nvPr/>
        </p:nvSpPr>
        <p:spPr>
          <a:xfrm>
            <a:off x="362552" y="914400"/>
            <a:ext cx="11466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POST</a:t>
            </a:r>
            <a:r>
              <a:rPr lang="zh-CN" altLang="zh-CN" sz="2800" dirty="0"/>
              <a:t>方法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zh-CN" sz="2800" dirty="0"/>
              <a:t>用来传输实体的主体，其主要目的并不是获取相应的主体内容。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DA139-84D6-4231-949B-E1A52AC8C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7727" y="2323430"/>
            <a:ext cx="10044698" cy="41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C52045-56CB-4487-8B1F-5E1FA2C8764B}"/>
              </a:ext>
            </a:extLst>
          </p:cNvPr>
          <p:cNvSpPr txBox="1"/>
          <p:nvPr/>
        </p:nvSpPr>
        <p:spPr>
          <a:xfrm>
            <a:off x="362552" y="914400"/>
            <a:ext cx="11466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HEAD</a:t>
            </a:r>
            <a:r>
              <a:rPr lang="zh-CN" altLang="zh-CN" sz="2800" dirty="0"/>
              <a:t>方法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zh-CN" sz="2800" dirty="0"/>
              <a:t>用于确认</a:t>
            </a:r>
            <a:r>
              <a:rPr lang="en-US" altLang="zh-CN" sz="2800" dirty="0"/>
              <a:t>URI</a:t>
            </a:r>
            <a:r>
              <a:rPr lang="zh-CN" altLang="zh-CN" sz="2800" dirty="0"/>
              <a:t>的有效性及资源更新的日期时间等。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31252F-4C2B-4262-A3AA-0A96911DAB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9480" y="2457483"/>
            <a:ext cx="8514916" cy="32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C52045-56CB-4487-8B1F-5E1FA2C8764B}"/>
              </a:ext>
            </a:extLst>
          </p:cNvPr>
          <p:cNvSpPr txBox="1"/>
          <p:nvPr/>
        </p:nvSpPr>
        <p:spPr>
          <a:xfrm>
            <a:off x="362552" y="914400"/>
            <a:ext cx="11466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DELETE</a:t>
            </a:r>
            <a:r>
              <a:rPr lang="zh-CN" altLang="zh-CN" sz="2800" dirty="0"/>
              <a:t>方法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 DELETE</a:t>
            </a:r>
            <a:r>
              <a:rPr lang="zh-CN" altLang="zh-CN" sz="2800" dirty="0"/>
              <a:t>方法按请求</a:t>
            </a:r>
            <a:r>
              <a:rPr lang="en-US" altLang="zh-CN" sz="2800" dirty="0"/>
              <a:t>URI</a:t>
            </a:r>
            <a:r>
              <a:rPr lang="zh-CN" altLang="zh-CN" sz="2800" dirty="0"/>
              <a:t>删除指定的资源。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79A1DC-3016-4C6C-8BB0-39E68201A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140" y="2136576"/>
            <a:ext cx="9602638" cy="28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Method</a:t>
            </a:r>
            <a:r>
              <a:rPr lang="zh-CN" altLang="en-US" sz="3600" dirty="0">
                <a:latin typeface="+mn-ea"/>
              </a:rPr>
              <a:t>（方法）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73994A-3F48-4699-ACFF-8E7E012D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" y="1222409"/>
            <a:ext cx="11697457" cy="47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1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/>
              <a:t>URIAuthority</a:t>
            </a:r>
            <a:r>
              <a:rPr lang="zh-CN" altLang="en-US" sz="3600" dirty="0">
                <a:latin typeface="+mn-ea"/>
              </a:rPr>
              <a:t>（主机名、端口号）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25F9B-7483-4AAA-8E84-AA2C2695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985"/>
            <a:ext cx="11794640" cy="6047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2FBF75-038A-4124-B76C-F3E7831616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6649" y="1859255"/>
            <a:ext cx="8922618" cy="26771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7BF983-1F05-4776-B2BD-74993D2F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0" y="437845"/>
            <a:ext cx="10774146" cy="59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+mn-ea"/>
              </a:rPr>
              <a:t>ProtocolVersion</a:t>
            </a:r>
            <a:r>
              <a:rPr lang="en-US" altLang="zh-CN" sz="3600" dirty="0">
                <a:latin typeface="+mn-ea"/>
              </a:rPr>
              <a:t>(</a:t>
            </a:r>
            <a:r>
              <a:rPr lang="zh-CN" altLang="en-US" sz="3600" dirty="0">
                <a:latin typeface="+mn-ea"/>
              </a:rPr>
              <a:t>协议版本</a:t>
            </a:r>
            <a:r>
              <a:rPr lang="en-US" altLang="zh-CN" sz="3600" dirty="0">
                <a:latin typeface="+mn-ea"/>
              </a:rPr>
              <a:t>)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24CB67-3696-4EA0-833C-713E4F0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077"/>
            <a:ext cx="12192000" cy="63079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E87793-6341-4D37-9D69-9F3D81199EBE}"/>
              </a:ext>
            </a:extLst>
          </p:cNvPr>
          <p:cNvSpPr txBox="1"/>
          <p:nvPr/>
        </p:nvSpPr>
        <p:spPr>
          <a:xfrm>
            <a:off x="5746282" y="1029903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该类继承了</a:t>
            </a:r>
            <a:r>
              <a:rPr lang="en-US" altLang="zh-CN" dirty="0"/>
              <a:t>Serializable</a:t>
            </a:r>
            <a:r>
              <a:rPr lang="zh-CN" altLang="zh-CN" dirty="0"/>
              <a:t>接口，主要分为三个成员变量，一个是协议名称</a:t>
            </a:r>
            <a:r>
              <a:rPr lang="en-US" altLang="zh-CN" dirty="0"/>
              <a:t>protocol</a:t>
            </a:r>
            <a:r>
              <a:rPr lang="zh-CN" altLang="zh-CN" dirty="0"/>
              <a:t>（比如</a:t>
            </a:r>
            <a:r>
              <a:rPr lang="en-US" altLang="zh-CN" dirty="0"/>
              <a:t>HTTP</a:t>
            </a:r>
            <a:r>
              <a:rPr lang="zh-CN" altLang="zh-CN" dirty="0"/>
              <a:t>），其次还有最大版本号和最低版本号两个成员变量。该类不仅提供了修改和获取的成员方法，还提供了比对的功能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22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87F5-B75C-4C09-99C2-560095210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332" y="1370592"/>
            <a:ext cx="7892716" cy="816748"/>
          </a:xfrm>
        </p:spPr>
        <p:txBody>
          <a:bodyPr/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HTTP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62F50-9FE6-4BFD-B29F-5396C933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" y="2896189"/>
            <a:ext cx="9649862" cy="27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+mn-ea"/>
              </a:rPr>
              <a:t>ProtocolVersion</a:t>
            </a:r>
            <a:r>
              <a:rPr lang="en-US" altLang="zh-CN" sz="3600" dirty="0">
                <a:latin typeface="+mn-ea"/>
              </a:rPr>
              <a:t>(</a:t>
            </a:r>
            <a:r>
              <a:rPr lang="zh-CN" altLang="en-US" sz="3600" dirty="0">
                <a:latin typeface="+mn-ea"/>
              </a:rPr>
              <a:t>协议版本</a:t>
            </a:r>
            <a:r>
              <a:rPr lang="en-US" altLang="zh-CN" sz="3600" dirty="0">
                <a:latin typeface="+mn-ea"/>
              </a:rPr>
              <a:t>)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24CB67-3696-4EA0-833C-713E4F0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077"/>
            <a:ext cx="12192000" cy="63079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E87793-6341-4D37-9D69-9F3D81199EBE}"/>
              </a:ext>
            </a:extLst>
          </p:cNvPr>
          <p:cNvSpPr txBox="1"/>
          <p:nvPr/>
        </p:nvSpPr>
        <p:spPr>
          <a:xfrm>
            <a:off x="5746282" y="1029903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该类继承了</a:t>
            </a:r>
            <a:r>
              <a:rPr lang="en-US" altLang="zh-CN" dirty="0"/>
              <a:t>Serializable</a:t>
            </a:r>
            <a:r>
              <a:rPr lang="zh-CN" altLang="zh-CN" dirty="0"/>
              <a:t>接口，主要分为三个成员变量，一个是协议名称</a:t>
            </a:r>
            <a:r>
              <a:rPr lang="en-US" altLang="zh-CN" dirty="0"/>
              <a:t>protocol</a:t>
            </a:r>
            <a:r>
              <a:rPr lang="zh-CN" altLang="zh-CN" dirty="0"/>
              <a:t>（比如</a:t>
            </a:r>
            <a:r>
              <a:rPr lang="en-US" altLang="zh-CN" dirty="0"/>
              <a:t>HTTP</a:t>
            </a:r>
            <a:r>
              <a:rPr lang="zh-CN" altLang="zh-CN" dirty="0"/>
              <a:t>），其次还有最大版本号和最低版本号两个成员变量。该类不仅提供了修改和获取的成员方法，还提供了比对的功能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18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URI</a:t>
            </a:r>
            <a:r>
              <a:rPr lang="zh-CN" altLang="zh-CN" sz="3600" dirty="0"/>
              <a:t>（统一资源标识符）</a:t>
            </a:r>
          </a:p>
          <a:p>
            <a:endParaRPr lang="zh-CN" altLang="en-US" sz="3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E973D-1371-44DA-A530-9058E094F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59" y="629040"/>
            <a:ext cx="11912867" cy="6147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4DF49-6135-4C8A-89F9-F0E7FED7C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4924" y="1800492"/>
            <a:ext cx="5588902" cy="162850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4002F2-29B6-4D41-A215-4F163AFEE530}"/>
              </a:ext>
            </a:extLst>
          </p:cNvPr>
          <p:cNvCxnSpPr/>
          <p:nvPr/>
        </p:nvCxnSpPr>
        <p:spPr>
          <a:xfrm flipH="1" flipV="1">
            <a:off x="3320716" y="1626669"/>
            <a:ext cx="3734602" cy="712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9BAFB7-E826-418A-9073-FA1B91BE7143}"/>
              </a:ext>
            </a:extLst>
          </p:cNvPr>
          <p:cNvCxnSpPr/>
          <p:nvPr/>
        </p:nvCxnSpPr>
        <p:spPr>
          <a:xfrm flipH="1" flipV="1">
            <a:off x="3465095" y="1800492"/>
            <a:ext cx="7902341" cy="53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E0ABEB0-46FC-4277-8520-A40AEFB0A503}"/>
              </a:ext>
            </a:extLst>
          </p:cNvPr>
          <p:cNvSpPr/>
          <p:nvPr/>
        </p:nvSpPr>
        <p:spPr>
          <a:xfrm>
            <a:off x="4475747" y="1540042"/>
            <a:ext cx="2338939" cy="26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CBDC3D-0060-40EA-9329-2ECF96B44387}"/>
              </a:ext>
            </a:extLst>
          </p:cNvPr>
          <p:cNvCxnSpPr/>
          <p:nvPr/>
        </p:nvCxnSpPr>
        <p:spPr>
          <a:xfrm flipH="1">
            <a:off x="3465095" y="2425566"/>
            <a:ext cx="3984859" cy="693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5F8C2B-CF66-49C9-B79D-BE6FFFE04285}"/>
              </a:ext>
            </a:extLst>
          </p:cNvPr>
          <p:cNvCxnSpPr/>
          <p:nvPr/>
        </p:nvCxnSpPr>
        <p:spPr>
          <a:xfrm flipH="1">
            <a:off x="3099335" y="2425566"/>
            <a:ext cx="5342021" cy="1003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DE5674-53B6-45FF-8D7A-94AA091BD5D8}"/>
              </a:ext>
            </a:extLst>
          </p:cNvPr>
          <p:cNvCxnSpPr/>
          <p:nvPr/>
        </p:nvCxnSpPr>
        <p:spPr>
          <a:xfrm flipH="1">
            <a:off x="3320716" y="2425566"/>
            <a:ext cx="6208295" cy="1126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B22F503-8DAF-4E68-A7DE-5CFF1657BEAA}"/>
              </a:ext>
            </a:extLst>
          </p:cNvPr>
          <p:cNvCxnSpPr/>
          <p:nvPr/>
        </p:nvCxnSpPr>
        <p:spPr>
          <a:xfrm flipH="1">
            <a:off x="3099335" y="2425566"/>
            <a:ext cx="7103444" cy="1742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CB9BF6E-AF92-4AB4-87D8-82D2D504CBAF}"/>
              </a:ext>
            </a:extLst>
          </p:cNvPr>
          <p:cNvCxnSpPr/>
          <p:nvPr/>
        </p:nvCxnSpPr>
        <p:spPr>
          <a:xfrm flipH="1">
            <a:off x="3320716" y="2425566"/>
            <a:ext cx="7536581" cy="1982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URI</a:t>
            </a:r>
            <a:r>
              <a:rPr lang="zh-CN" altLang="zh-CN" sz="3600" dirty="0"/>
              <a:t>（统一资源标识符）</a:t>
            </a:r>
          </a:p>
          <a:p>
            <a:endParaRPr lang="zh-CN" altLang="en-US" sz="36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63540B-531F-4B1B-B895-486B470B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6" y="600164"/>
            <a:ext cx="7464345" cy="36643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2B69F2-D5F7-4253-ADD4-6D93DEA49D94}"/>
              </a:ext>
            </a:extLst>
          </p:cNvPr>
          <p:cNvSpPr txBox="1"/>
          <p:nvPr/>
        </p:nvSpPr>
        <p:spPr>
          <a:xfrm>
            <a:off x="856649" y="4264479"/>
            <a:ext cx="10241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登录信息（认证）：指定用户名和密码作为从服务器端获取资源时必要的登录信息（身份认证）。（可选）</a:t>
            </a:r>
          </a:p>
          <a:p>
            <a:r>
              <a:rPr lang="zh-CN" altLang="zh-CN" dirty="0"/>
              <a:t>服务器地址：使用绝对</a:t>
            </a:r>
            <a:r>
              <a:rPr lang="en-US" altLang="zh-CN" dirty="0"/>
              <a:t>URI</a:t>
            </a:r>
            <a:r>
              <a:rPr lang="zh-CN" altLang="zh-CN" dirty="0"/>
              <a:t>必须指定带访问的服务器地址。地址可以是类似</a:t>
            </a:r>
            <a:r>
              <a:rPr lang="en-US" altLang="zh-CN" dirty="0" err="1"/>
              <a:t>hacker.jp</a:t>
            </a:r>
            <a:r>
              <a:rPr lang="zh-CN" altLang="zh-CN" dirty="0"/>
              <a:t>这种</a:t>
            </a:r>
            <a:r>
              <a:rPr lang="en-US" altLang="zh-CN" dirty="0"/>
              <a:t>DNS</a:t>
            </a:r>
            <a:r>
              <a:rPr lang="zh-CN" altLang="zh-CN" dirty="0"/>
              <a:t>可解析的名称，或是</a:t>
            </a:r>
            <a:r>
              <a:rPr lang="en-US" altLang="zh-CN" dirty="0"/>
              <a:t>192.168.1.1</a:t>
            </a:r>
            <a:r>
              <a:rPr lang="zh-CN" altLang="zh-CN" dirty="0"/>
              <a:t>这类</a:t>
            </a:r>
            <a:r>
              <a:rPr lang="en-US" altLang="zh-CN" dirty="0" err="1"/>
              <a:t>IPV4</a:t>
            </a:r>
            <a:r>
              <a:rPr lang="zh-CN" altLang="zh-CN" dirty="0"/>
              <a:t>地址名，也可以是</a:t>
            </a:r>
            <a:r>
              <a:rPr lang="en-US" altLang="zh-CN" dirty="0"/>
              <a:t>[0:0:0:0:0:0:0:1]</a:t>
            </a:r>
            <a:r>
              <a:rPr lang="zh-CN" altLang="zh-CN" dirty="0"/>
              <a:t>这样的</a:t>
            </a:r>
            <a:r>
              <a:rPr lang="en-US" altLang="zh-CN" dirty="0" err="1"/>
              <a:t>IPV6</a:t>
            </a:r>
            <a:r>
              <a:rPr lang="zh-CN" altLang="zh-CN" dirty="0"/>
              <a:t>地址名。</a:t>
            </a:r>
          </a:p>
          <a:p>
            <a:r>
              <a:rPr lang="zh-CN" altLang="zh-CN" dirty="0"/>
              <a:t>服务器端口号：指定服务器连接的端口号。（可选项）</a:t>
            </a:r>
          </a:p>
          <a:p>
            <a:r>
              <a:rPr lang="zh-CN" altLang="zh-CN" dirty="0"/>
              <a:t>带层次的文件路径：指定服务器上的文件路径定位特指的资源。</a:t>
            </a:r>
          </a:p>
          <a:p>
            <a:r>
              <a:rPr lang="zh-CN" altLang="zh-CN" dirty="0"/>
              <a:t>查询字符串：针对已指定的文件路径内的资源，可以使用查询字符串传入任意参数。（可选项）</a:t>
            </a:r>
          </a:p>
          <a:p>
            <a:r>
              <a:rPr lang="zh-CN" altLang="zh-CN" dirty="0"/>
              <a:t>片段标识符：通常可标记触以获取资源中的子资源（文档内的某个位置）。（可选项）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B3E083-4237-45F7-8A69-42492FC2F3F6}"/>
              </a:ext>
            </a:extLst>
          </p:cNvPr>
          <p:cNvSpPr txBox="1"/>
          <p:nvPr/>
        </p:nvSpPr>
        <p:spPr>
          <a:xfrm>
            <a:off x="8656320" y="866274"/>
            <a:ext cx="3195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为什么这么片段化的设计：</a:t>
            </a:r>
            <a:endParaRPr lang="en-US" altLang="zh-CN" sz="2400" dirty="0"/>
          </a:p>
          <a:p>
            <a:r>
              <a:rPr lang="zh-CN" altLang="en-US" sz="2400" dirty="0"/>
              <a:t>可能是因为存在可选项的存在，片段化变量能够方便对不同字段的信息进行处理。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DB002-4190-4F30-90C0-A123E80C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47" y="1094866"/>
            <a:ext cx="6293173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1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请求报文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B85DB-2486-469D-B1C8-23AA9488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931"/>
            <a:ext cx="12192000" cy="249991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7F34E5B-9D7A-4D29-AC7B-98E94E9F2009}"/>
              </a:ext>
            </a:extLst>
          </p:cNvPr>
          <p:cNvCxnSpPr/>
          <p:nvPr/>
        </p:nvCxnSpPr>
        <p:spPr>
          <a:xfrm>
            <a:off x="2560320" y="1645920"/>
            <a:ext cx="2512194" cy="134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2D3B7B3-593E-4D73-987B-BBE4AFE7943B}"/>
              </a:ext>
            </a:extLst>
          </p:cNvPr>
          <p:cNvSpPr txBox="1"/>
          <p:nvPr/>
        </p:nvSpPr>
        <p:spPr>
          <a:xfrm>
            <a:off x="5650029" y="1029903"/>
            <a:ext cx="6246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这些函数都是对接口</a:t>
            </a:r>
            <a:r>
              <a:rPr lang="en-US" altLang="zh-CN" sz="2400" b="1" dirty="0" err="1">
                <a:solidFill>
                  <a:srgbClr val="FF0000"/>
                </a:solidFill>
              </a:rPr>
              <a:t>HttpRequest</a:t>
            </a:r>
            <a:r>
              <a:rPr lang="zh-CN" altLang="en-US" sz="2400" b="1" dirty="0">
                <a:solidFill>
                  <a:srgbClr val="FF0000"/>
                </a:solidFill>
              </a:rPr>
              <a:t>内部声明的函数实现！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422DF5-6F71-4AF4-AC55-90310B59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7867"/>
            <a:ext cx="11522197" cy="33784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E713FB0-685D-4219-9E0E-37FA29A90D98}"/>
              </a:ext>
            </a:extLst>
          </p:cNvPr>
          <p:cNvSpPr/>
          <p:nvPr/>
        </p:nvSpPr>
        <p:spPr>
          <a:xfrm>
            <a:off x="346509" y="5823284"/>
            <a:ext cx="3850106" cy="644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483966-0958-4C9A-96FF-6444D4FCC54A}"/>
              </a:ext>
            </a:extLst>
          </p:cNvPr>
          <p:cNvCxnSpPr>
            <a:stCxn id="13" idx="3"/>
          </p:cNvCxnSpPr>
          <p:nvPr/>
        </p:nvCxnSpPr>
        <p:spPr>
          <a:xfrm flipV="1">
            <a:off x="4196615" y="5322771"/>
            <a:ext cx="2781701" cy="822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DB7B2B9-A65D-4516-B601-C2E1BD0436E4}"/>
              </a:ext>
            </a:extLst>
          </p:cNvPr>
          <p:cNvSpPr txBox="1"/>
          <p:nvPr/>
        </p:nvSpPr>
        <p:spPr>
          <a:xfrm>
            <a:off x="6891689" y="5000325"/>
            <a:ext cx="440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最后创建了一个</a:t>
            </a:r>
            <a:r>
              <a:rPr lang="en-US" altLang="zh-CN" dirty="0"/>
              <a:t>URI</a:t>
            </a:r>
            <a:r>
              <a:rPr lang="zh-CN" altLang="en-US" dirty="0"/>
              <a:t>对象并返回！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8C3E27-5998-4902-AE0B-94B04B848665}"/>
              </a:ext>
            </a:extLst>
          </p:cNvPr>
          <p:cNvSpPr txBox="1"/>
          <p:nvPr/>
        </p:nvSpPr>
        <p:spPr>
          <a:xfrm>
            <a:off x="6092034" y="2958680"/>
            <a:ext cx="5804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同时，</a:t>
            </a:r>
            <a:r>
              <a:rPr lang="en-US" altLang="zh-CN" sz="2000" dirty="0" err="1"/>
              <a:t>BasicHttpRequest</a:t>
            </a:r>
            <a:r>
              <a:rPr lang="zh-CN" altLang="en-US" sz="2000" dirty="0"/>
              <a:t>类中有许多不同的构造方法。</a:t>
            </a:r>
          </a:p>
        </p:txBody>
      </p:sp>
    </p:spTree>
    <p:extLst>
      <p:ext uri="{BB962C8B-B14F-4D97-AF65-F5344CB8AC3E}">
        <p14:creationId xmlns:p14="http://schemas.microsoft.com/office/powerpoint/2010/main" val="680645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87F5-B75C-4C09-99C2-560095210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27" y="1226214"/>
            <a:ext cx="10668893" cy="816748"/>
          </a:xfrm>
        </p:spPr>
        <p:txBody>
          <a:bodyPr/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HttpCore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中对响应报文的实现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396CC-50BD-4C15-818A-096F521C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5" y="2170857"/>
            <a:ext cx="8786440" cy="43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16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响应报文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00245-3CCD-466C-85B1-93FDBECAF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379" y="737586"/>
            <a:ext cx="11643193" cy="58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响应报文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D2DA03-1ED5-444C-9350-A9C0C8F8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5" y="829210"/>
            <a:ext cx="12001555" cy="452243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38AFAA-64B9-4571-8E96-9802C8018213}"/>
              </a:ext>
            </a:extLst>
          </p:cNvPr>
          <p:cNvCxnSpPr/>
          <p:nvPr/>
        </p:nvCxnSpPr>
        <p:spPr>
          <a:xfrm>
            <a:off x="5149516" y="1039528"/>
            <a:ext cx="2598821" cy="962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B677C53-1A18-470B-90D1-C40DEAF9E018}"/>
              </a:ext>
            </a:extLst>
          </p:cNvPr>
          <p:cNvSpPr txBox="1"/>
          <p:nvPr/>
        </p:nvSpPr>
        <p:spPr>
          <a:xfrm>
            <a:off x="7748337" y="1809549"/>
            <a:ext cx="425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通用的</a:t>
            </a:r>
            <a:r>
              <a:rPr lang="en-US" altLang="zh-CN" sz="2400" dirty="0" err="1"/>
              <a:t>HttpResponse</a:t>
            </a:r>
            <a:r>
              <a:rPr lang="zh-CN" altLang="en-US" sz="2400" dirty="0"/>
              <a:t>接口，内部函数都需要实现！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4E910C-53CE-48B4-B561-1D041E20EA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4547" y="3214838"/>
            <a:ext cx="5887453" cy="364316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600DBC1-D069-4F32-917A-0BE2C0E4A4E1}"/>
              </a:ext>
            </a:extLst>
          </p:cNvPr>
          <p:cNvCxnSpPr/>
          <p:nvPr/>
        </p:nvCxnSpPr>
        <p:spPr>
          <a:xfrm>
            <a:off x="1636295" y="2146434"/>
            <a:ext cx="6015789" cy="160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C93027-BED1-40BD-9568-D1B460AF8610}"/>
              </a:ext>
            </a:extLst>
          </p:cNvPr>
          <p:cNvCxnSpPr/>
          <p:nvPr/>
        </p:nvCxnSpPr>
        <p:spPr>
          <a:xfrm>
            <a:off x="2329314" y="2212373"/>
            <a:ext cx="5938787" cy="2253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9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响应报文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D90B06-84F3-47B5-9CAB-1648BB5F99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883" y="751054"/>
            <a:ext cx="11161930" cy="57363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0B29E3-3193-4603-B15E-14842120E65D}"/>
              </a:ext>
            </a:extLst>
          </p:cNvPr>
          <p:cNvSpPr txBox="1"/>
          <p:nvPr/>
        </p:nvSpPr>
        <p:spPr>
          <a:xfrm>
            <a:off x="5284269" y="1260909"/>
            <a:ext cx="594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内容协商：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同一个</a:t>
            </a:r>
            <a:r>
              <a:rPr lang="en-US" altLang="zh-CN" dirty="0"/>
              <a:t>Web</a:t>
            </a:r>
            <a:r>
              <a:rPr lang="zh-CN" altLang="en-US" dirty="0"/>
              <a:t>网站有可能存在着多分内容相同的页面，比如英语版和中文版的页面，他们内容上虽然相同，但是使用的语言却不同。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85ABB-ABF9-45EE-90BA-5E061A9C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3" y="2467356"/>
            <a:ext cx="6331275" cy="33402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93AF46-3EEF-4BAB-AE9D-77DB41B0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425" y="2461238"/>
            <a:ext cx="5948414" cy="40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响应报文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B02FCD-4E2F-460E-99F9-801601D4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6" y="840537"/>
            <a:ext cx="11035097" cy="27208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D92D7C-541B-4748-A462-26059B894A04}"/>
              </a:ext>
            </a:extLst>
          </p:cNvPr>
          <p:cNvSpPr/>
          <p:nvPr/>
        </p:nvSpPr>
        <p:spPr>
          <a:xfrm>
            <a:off x="2271562" y="2319688"/>
            <a:ext cx="3994484" cy="259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902002-E10C-4E59-8235-38FFEE0141C8}"/>
              </a:ext>
            </a:extLst>
          </p:cNvPr>
          <p:cNvSpPr/>
          <p:nvPr/>
        </p:nvSpPr>
        <p:spPr>
          <a:xfrm>
            <a:off x="6458552" y="2579571"/>
            <a:ext cx="3022332" cy="3368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D4F83A-E391-4F5B-A97D-FF6633E9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4" y="569242"/>
            <a:ext cx="4826706" cy="598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8F0161-130A-4540-887F-DA058DD2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51" y="3755552"/>
            <a:ext cx="4705592" cy="2927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5C58419-7669-430E-8949-EC123BDF5815}"/>
              </a:ext>
            </a:extLst>
          </p:cNvPr>
          <p:cNvSpPr/>
          <p:nvPr/>
        </p:nvSpPr>
        <p:spPr>
          <a:xfrm>
            <a:off x="6266046" y="5601903"/>
            <a:ext cx="4254367" cy="951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A964E3-82E2-4A3D-B07F-E7CDD4C6956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544152" y="4318605"/>
            <a:ext cx="721894" cy="1759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512A6720-CA3D-45F1-B038-370D48DFA0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41664" y="1371014"/>
            <a:ext cx="6390450" cy="22874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4A41066-B04D-47CD-8CD4-1F7C5A57A4E2}"/>
              </a:ext>
            </a:extLst>
          </p:cNvPr>
          <p:cNvSpPr/>
          <p:nvPr/>
        </p:nvSpPr>
        <p:spPr>
          <a:xfrm>
            <a:off x="5331385" y="184667"/>
            <a:ext cx="513826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404 NOT FOUND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65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 err="1">
                <a:latin typeface="+mn-ea"/>
              </a:rPr>
              <a:t>Args</a:t>
            </a:r>
            <a:r>
              <a:rPr lang="zh-CN" altLang="en-US" sz="3600" dirty="0">
                <a:latin typeface="+mn-ea"/>
              </a:rPr>
              <a:t>类：用于检查是否存在表达式不合法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24453-1229-4644-9043-624EEEB03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" y="790710"/>
            <a:ext cx="11837584" cy="56582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CB2D39-AC02-4D75-A6E5-F9AE746524AA}"/>
              </a:ext>
            </a:extLst>
          </p:cNvPr>
          <p:cNvSpPr txBox="1"/>
          <p:nvPr/>
        </p:nvSpPr>
        <p:spPr>
          <a:xfrm>
            <a:off x="8566484" y="1222408"/>
            <a:ext cx="324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都是静态方法！</a:t>
            </a:r>
          </a:p>
        </p:txBody>
      </p:sp>
    </p:spTree>
    <p:extLst>
      <p:ext uri="{BB962C8B-B14F-4D97-AF65-F5344CB8AC3E}">
        <p14:creationId xmlns:p14="http://schemas.microsoft.com/office/powerpoint/2010/main" val="216181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1.1</a:t>
            </a:r>
            <a:r>
              <a:rPr lang="zh-CN" altLang="en-US" sz="3600" dirty="0">
                <a:latin typeface="+mn-ea"/>
              </a:rPr>
              <a:t>、我们时候会用到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协议呢？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017246-CC32-4765-8AAB-1F9AC1ED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4" y="862018"/>
            <a:ext cx="9041287" cy="49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Finally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D5D71C-EE07-4711-AAD3-5FED88C8C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013" y="397761"/>
            <a:ext cx="11036801" cy="62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43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Finally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5DD06-D40C-4374-999E-9153738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33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8E947B-7C95-4F2D-A295-92F966FF3222}"/>
              </a:ext>
            </a:extLst>
          </p:cNvPr>
          <p:cNvSpPr txBox="1"/>
          <p:nvPr/>
        </p:nvSpPr>
        <p:spPr>
          <a:xfrm>
            <a:off x="6766560" y="202131"/>
            <a:ext cx="47356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HttpProcessor</a:t>
            </a:r>
            <a:r>
              <a:rPr lang="zh-CN" altLang="en-US" sz="2400" dirty="0"/>
              <a:t>是</a:t>
            </a:r>
            <a:r>
              <a:rPr lang="en-US" altLang="zh-CN" sz="2400" dirty="0"/>
              <a:t>HTTP protocol processor</a:t>
            </a:r>
            <a:r>
              <a:rPr lang="zh-CN" altLang="en-US" sz="2400" dirty="0"/>
              <a:t>的缩写，它的作用就是给我们写的</a:t>
            </a:r>
            <a:r>
              <a:rPr lang="en-US" altLang="zh-CN" sz="2400" dirty="0"/>
              <a:t>request</a:t>
            </a:r>
            <a:r>
              <a:rPr lang="zh-CN" altLang="en-US" sz="2400" dirty="0"/>
              <a:t>设置默认参数（比如协议版本，是否保持连接等），一般我们写的</a:t>
            </a:r>
            <a:r>
              <a:rPr lang="en-US" altLang="zh-CN" sz="2400" dirty="0" err="1"/>
              <a:t>HttpRequest</a:t>
            </a:r>
            <a:r>
              <a:rPr lang="zh-CN" altLang="en-US" sz="2400" dirty="0"/>
              <a:t>只有</a:t>
            </a:r>
            <a:r>
              <a:rPr lang="en-US" altLang="zh-CN" sz="2400" dirty="0" err="1"/>
              <a:t>url</a:t>
            </a:r>
            <a:r>
              <a:rPr lang="zh-CN" altLang="en-US" sz="2400" dirty="0"/>
              <a:t>和数据，是因为</a:t>
            </a:r>
            <a:r>
              <a:rPr lang="en-US" altLang="zh-CN" sz="2400" dirty="0" err="1"/>
              <a:t>HttpCore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HttpClient</a:t>
            </a:r>
            <a:r>
              <a:rPr lang="zh-CN" altLang="en-US" sz="2400" dirty="0"/>
              <a:t>帮我们完成了，而负责这部分功能的就是</a:t>
            </a:r>
            <a:r>
              <a:rPr lang="en-US" altLang="zh-CN" sz="2400" dirty="0" err="1"/>
              <a:t>HttpProcessor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HttpRequestExecutor</a:t>
            </a:r>
            <a:r>
              <a:rPr lang="en-US" altLang="zh-CN" sz="2400" dirty="0"/>
              <a:t> </a:t>
            </a:r>
            <a:r>
              <a:rPr lang="zh-CN" altLang="en-US" sz="2400" dirty="0"/>
              <a:t>的作用就是调用</a:t>
            </a:r>
            <a:r>
              <a:rPr lang="en-US" altLang="zh-CN" sz="2400" dirty="0" err="1"/>
              <a:t>HttpProcessor</a:t>
            </a:r>
            <a:r>
              <a:rPr lang="zh-CN" altLang="en-US" sz="2400" dirty="0"/>
              <a:t>完善原始</a:t>
            </a:r>
            <a:r>
              <a:rPr lang="en-US" altLang="zh-CN" sz="2400" dirty="0" err="1"/>
              <a:t>HttpRequest</a:t>
            </a:r>
            <a:r>
              <a:rPr lang="zh-CN" altLang="en-US" sz="2400" dirty="0"/>
              <a:t>，根据请求参数使用</a:t>
            </a:r>
            <a:r>
              <a:rPr lang="en-US" altLang="zh-CN" sz="2400" dirty="0" err="1"/>
              <a:t>HttpClientConnection</a:t>
            </a:r>
            <a:r>
              <a:rPr lang="zh-CN" altLang="en-US" sz="2400" dirty="0"/>
              <a:t>执行</a:t>
            </a:r>
            <a:r>
              <a:rPr lang="en-US" altLang="zh-CN" sz="2400" dirty="0" err="1"/>
              <a:t>HttpRequest</a:t>
            </a:r>
            <a:r>
              <a:rPr lang="zh-CN" altLang="en-US" sz="2400" dirty="0"/>
              <a:t>并接受</a:t>
            </a:r>
            <a:r>
              <a:rPr lang="en-US" altLang="zh-CN" sz="2400" dirty="0" err="1"/>
              <a:t>HttpResponse</a:t>
            </a:r>
            <a:r>
              <a:rPr lang="zh-CN" altLang="en-US" sz="2400" dirty="0"/>
              <a:t>，以及设置</a:t>
            </a:r>
            <a:r>
              <a:rPr lang="en-US" altLang="zh-CN" sz="2400" dirty="0" err="1"/>
              <a:t>HttpCoreContext</a:t>
            </a:r>
            <a:r>
              <a:rPr lang="zh-CN" altLang="en-US" sz="2400" dirty="0"/>
              <a:t>参数。</a:t>
            </a:r>
            <a:endParaRPr lang="en-US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8E959-B8B2-429E-AFF2-CDBBF449567C}"/>
              </a:ext>
            </a:extLst>
          </p:cNvPr>
          <p:cNvSpPr/>
          <p:nvPr/>
        </p:nvSpPr>
        <p:spPr>
          <a:xfrm>
            <a:off x="336884" y="134754"/>
            <a:ext cx="5553777" cy="1347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DF4C5B-397D-4941-94F5-0B7E8C67C37D}"/>
              </a:ext>
            </a:extLst>
          </p:cNvPr>
          <p:cNvCxnSpPr/>
          <p:nvPr/>
        </p:nvCxnSpPr>
        <p:spPr>
          <a:xfrm>
            <a:off x="5890661" y="781085"/>
            <a:ext cx="981777" cy="200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58EEA7B-A193-4386-A978-6C6498B6F5F0}"/>
              </a:ext>
            </a:extLst>
          </p:cNvPr>
          <p:cNvSpPr/>
          <p:nvPr/>
        </p:nvSpPr>
        <p:spPr>
          <a:xfrm>
            <a:off x="539015" y="1713297"/>
            <a:ext cx="1867301" cy="76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0116CE9-0150-48E9-86EB-F823D2224E1B}"/>
              </a:ext>
            </a:extLst>
          </p:cNvPr>
          <p:cNvCxnSpPr/>
          <p:nvPr/>
        </p:nvCxnSpPr>
        <p:spPr>
          <a:xfrm>
            <a:off x="2406316" y="2050181"/>
            <a:ext cx="4360244" cy="2502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07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Summary</a:t>
            </a:r>
            <a:endParaRPr lang="zh-CN" altLang="en-US" sz="36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D9EB32-153E-4643-B19B-6CBC0509C3AB}"/>
              </a:ext>
            </a:extLst>
          </p:cNvPr>
          <p:cNvSpPr txBox="1"/>
          <p:nvPr/>
        </p:nvSpPr>
        <p:spPr>
          <a:xfrm>
            <a:off x="35292" y="646331"/>
            <a:ext cx="11473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、目前为止，</a:t>
            </a:r>
            <a:r>
              <a:rPr lang="en-US" altLang="zh-CN" sz="2400" dirty="0" err="1"/>
              <a:t>HttpCore</a:t>
            </a:r>
            <a:r>
              <a:rPr lang="zh-CN" altLang="en-US" sz="2400" dirty="0"/>
              <a:t>源码阅读的最大感受是一个类的往往都会继承一个或者多个接口。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、为了保证数据信息的安全性，使用</a:t>
            </a:r>
            <a:r>
              <a:rPr lang="en-US" altLang="zh-CN" sz="2400" dirty="0"/>
              <a:t>private</a:t>
            </a:r>
            <a:r>
              <a:rPr lang="zh-CN" altLang="en-US" sz="2400" dirty="0"/>
              <a:t>修饰。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、静态方法的使用，减少实例化的麻烦。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遗憾：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、虽然找到了官方的示例运行代码，但是没有能够跑起来，导致我对整个流程的执行顺序和具体的细节不是认知不足。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、其实报文中的各种首部的设置部分还没有看到，猜想可能是</a:t>
            </a:r>
            <a:r>
              <a:rPr lang="en-US" altLang="zh-CN" sz="2400" dirty="0" err="1"/>
              <a:t>BasicHttpRequest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BasicHttpResponse</a:t>
            </a:r>
            <a:r>
              <a:rPr lang="zh-CN" altLang="en-US" sz="2400" dirty="0"/>
              <a:t>的父类</a:t>
            </a:r>
            <a:r>
              <a:rPr lang="en-US" altLang="zh-CN" sz="2400" dirty="0" err="1"/>
              <a:t>HeaderGroup</a:t>
            </a:r>
            <a:r>
              <a:rPr lang="zh-CN" altLang="en-US" sz="2400" dirty="0"/>
              <a:t>中设置。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、报文的实体部分还没有介绍，其实这也是在处理请求做出响应中比较关键的部分。这里面涉及到</a:t>
            </a:r>
            <a:r>
              <a:rPr lang="en-US" altLang="zh-CN" sz="2400" dirty="0" err="1"/>
              <a:t>BasicHttpEntity</a:t>
            </a:r>
            <a:r>
              <a:rPr lang="zh-CN" altLang="en-US" sz="2400" dirty="0"/>
              <a:t>以及其他实体类的设置，可以再后续进一步完成阅读。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en-US" altLang="zh-CN" sz="2400" dirty="0"/>
              <a:t>HTTP</a:t>
            </a:r>
            <a:r>
              <a:rPr lang="zh-CN" altLang="en-US" sz="2400" dirty="0"/>
              <a:t>协议的安全性是不足的，数据传输按照明文传输，这也就有了后续的</a:t>
            </a:r>
            <a:r>
              <a:rPr lang="en-US" altLang="zh-CN" sz="2400" dirty="0"/>
              <a:t>HTTPS</a:t>
            </a:r>
            <a:r>
              <a:rPr lang="zh-CN" altLang="en-US" sz="2400" dirty="0"/>
              <a:t>协议的出现，目前还不了解</a:t>
            </a:r>
            <a:r>
              <a:rPr lang="en-US" altLang="zh-CN" sz="2400" dirty="0" err="1"/>
              <a:t>HttpCore</a:t>
            </a:r>
            <a:r>
              <a:rPr lang="zh-CN" altLang="en-US" sz="2400" dirty="0"/>
              <a:t>是否对该协议兼容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AE4CC8-26A8-4CFB-AA4F-E58B4E4C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6" y="2932171"/>
            <a:ext cx="6001058" cy="31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9B79E6-0AC6-4AC4-B9F0-3A203F51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40" y="3243337"/>
            <a:ext cx="6178868" cy="2883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A26F96-DE2D-49CA-8419-1CB07EAE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56" y="722396"/>
            <a:ext cx="11646499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协议究竟在做什么？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37CEDC-C54B-4779-BFFC-43ECD75643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8251" y="646331"/>
            <a:ext cx="6965214" cy="5956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5961B-FFF4-44B9-8842-0C98D0584032}"/>
              </a:ext>
            </a:extLst>
          </p:cNvPr>
          <p:cNvSpPr txBox="1"/>
          <p:nvPr/>
        </p:nvSpPr>
        <p:spPr>
          <a:xfrm>
            <a:off x="7690585" y="1998071"/>
            <a:ext cx="3176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HTTP</a:t>
            </a:r>
            <a:r>
              <a:rPr lang="zh-CN" altLang="zh-CN" sz="2000" dirty="0"/>
              <a:t>协议隶属于</a:t>
            </a:r>
            <a:r>
              <a:rPr lang="en-US" altLang="zh-CN" sz="2000" dirty="0"/>
              <a:t>TCP/IP</a:t>
            </a:r>
            <a:r>
              <a:rPr lang="zh-CN" altLang="zh-CN" sz="2000" dirty="0"/>
              <a:t>协议族，</a:t>
            </a:r>
            <a:r>
              <a:rPr lang="en-US" altLang="zh-CN" sz="2000" dirty="0"/>
              <a:t>TCP/IP</a:t>
            </a:r>
            <a:r>
              <a:rPr lang="zh-CN" altLang="zh-CN" sz="2000" dirty="0"/>
              <a:t>协议族时进行分层管理的，从</a:t>
            </a:r>
            <a:r>
              <a:rPr lang="zh-CN" altLang="en-US" sz="2000" dirty="0"/>
              <a:t>左</a:t>
            </a:r>
            <a:r>
              <a:rPr lang="zh-CN" altLang="zh-CN" sz="2000" dirty="0"/>
              <a:t>图可以看到，</a:t>
            </a:r>
            <a:r>
              <a:rPr lang="en-US" altLang="zh-CN" sz="2000" dirty="0"/>
              <a:t>HTTP</a:t>
            </a:r>
            <a:r>
              <a:rPr lang="zh-CN" altLang="zh-CN" sz="2000" dirty="0"/>
              <a:t>协议位于最底层的应用层，负责对请求或响应进行包装，决定了向用户提供应用服务时通信的活动，我们要探讨的</a:t>
            </a:r>
            <a:r>
              <a:rPr lang="en-US" altLang="zh-CN" sz="2000" dirty="0" err="1"/>
              <a:t>Httpcomponent</a:t>
            </a:r>
            <a:r>
              <a:rPr lang="en-US" altLang="zh-CN" sz="2000" dirty="0"/>
              <a:t>-core</a:t>
            </a:r>
            <a:r>
              <a:rPr lang="zh-CN" altLang="zh-CN" sz="2000" dirty="0"/>
              <a:t>的目标便是将请求包装成符合上层接口的的请求包。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001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协议究竟在做什么？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81B19-EDB2-42D3-9147-4FB717DA9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838" y="569328"/>
            <a:ext cx="6529738" cy="62116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131AC2-2828-4EFB-8DF7-586F5F6A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27" y="195616"/>
            <a:ext cx="4674772" cy="66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3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报文的组成？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D8BEF1-4697-491A-9A48-3AF891528CDA}"/>
              </a:ext>
            </a:extLst>
          </p:cNvPr>
          <p:cNvSpPr txBox="1"/>
          <p:nvPr/>
        </p:nvSpPr>
        <p:spPr>
          <a:xfrm>
            <a:off x="818147" y="991402"/>
            <a:ext cx="9894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现在我们来到真正的</a:t>
            </a:r>
            <a:r>
              <a:rPr lang="en-US" altLang="zh-CN" sz="2800" dirty="0"/>
              <a:t>HTTP</a:t>
            </a:r>
            <a:r>
              <a:rPr lang="zh-CN" altLang="zh-CN" sz="2800" dirty="0"/>
              <a:t>协议的内部是如何实现的对请求和响应的包装的。</a:t>
            </a:r>
            <a:r>
              <a:rPr lang="en-US" altLang="zh-CN" sz="2800" dirty="0"/>
              <a:t>HTTP</a:t>
            </a:r>
            <a:r>
              <a:rPr lang="zh-CN" altLang="zh-CN" sz="2800" dirty="0"/>
              <a:t>协议规定，请求从客户端发出，最后服务器端响应该请求并返回，服务器端在没有接收到请求之前不会发送响应。</a:t>
            </a:r>
          </a:p>
          <a:p>
            <a:r>
              <a:rPr lang="zh-CN" altLang="zh-CN" sz="2800" dirty="0"/>
              <a:t>可以看一个具体的实例，来了解</a:t>
            </a:r>
            <a:r>
              <a:rPr lang="en-US" altLang="zh-CN" sz="2800" dirty="0"/>
              <a:t>HTTP</a:t>
            </a:r>
            <a:r>
              <a:rPr lang="zh-CN" altLang="zh-CN" sz="2800" dirty="0"/>
              <a:t>的报文构成，报文的不同组成也是在</a:t>
            </a:r>
            <a:r>
              <a:rPr lang="en-US" altLang="zh-CN" sz="2800" dirty="0" err="1"/>
              <a:t>HttpComponents</a:t>
            </a:r>
            <a:r>
              <a:rPr lang="en-US" altLang="zh-CN" sz="2800" dirty="0"/>
              <a:t>-core</a:t>
            </a:r>
            <a:r>
              <a:rPr lang="zh-CN" altLang="zh-CN" sz="2800" dirty="0"/>
              <a:t>（以下简称</a:t>
            </a:r>
            <a:r>
              <a:rPr lang="en-US" altLang="zh-CN" sz="2800" dirty="0" err="1"/>
              <a:t>Httpcore</a:t>
            </a:r>
            <a:r>
              <a:rPr lang="zh-CN" altLang="zh-CN" sz="2800" dirty="0"/>
              <a:t>）中各个类的建立根据（之后会具体介绍）。通常</a:t>
            </a:r>
            <a:r>
              <a:rPr lang="en-US" altLang="zh-CN" sz="2800" dirty="0"/>
              <a:t>Http</a:t>
            </a:r>
            <a:r>
              <a:rPr lang="zh-CN" altLang="zh-CN" sz="2800" dirty="0"/>
              <a:t>报文分为</a:t>
            </a:r>
            <a:r>
              <a:rPr lang="zh-CN" altLang="zh-CN" sz="2800" dirty="0">
                <a:solidFill>
                  <a:srgbClr val="FF0000"/>
                </a:solidFill>
              </a:rPr>
              <a:t>请求报文和响应报文</a:t>
            </a:r>
            <a:r>
              <a:rPr lang="zh-CN" altLang="zh-CN" sz="2800" dirty="0"/>
              <a:t>两种，请求报文通常是客户端发出来请求资源，响应报文通常是服务器回馈请求时发出。二者虽然结构类似但是还是有一定的区别，所以在</a:t>
            </a:r>
            <a:r>
              <a:rPr lang="en-US" altLang="zh-CN" sz="2800" dirty="0" err="1"/>
              <a:t>Httpcore</a:t>
            </a:r>
            <a:r>
              <a:rPr lang="zh-CN" altLang="zh-CN" sz="2800" dirty="0"/>
              <a:t>中将其分为了两个不同的类。下面我们具体看一下这两类报文的基本结构：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599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报文的组成？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B98012-83E5-4B70-BF1C-2F70A1B797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069" y="2866807"/>
            <a:ext cx="6318739" cy="37894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A2AAE7-739A-4D85-B761-F5355303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28" y="741795"/>
            <a:ext cx="9066114" cy="1943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933C7E-D174-4BCB-87E7-A2B228087FB6}"/>
              </a:ext>
            </a:extLst>
          </p:cNvPr>
          <p:cNvSpPr txBox="1"/>
          <p:nvPr/>
        </p:nvSpPr>
        <p:spPr>
          <a:xfrm>
            <a:off x="6411784" y="3429000"/>
            <a:ext cx="539014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可以看到请求报文其实由请求行（第一行的方法、</a:t>
            </a:r>
            <a:r>
              <a:rPr lang="en-US" altLang="zh-CN" sz="2000" dirty="0"/>
              <a:t>URI</a:t>
            </a:r>
            <a:r>
              <a:rPr lang="zh-CN" altLang="zh-CN" sz="2000" dirty="0"/>
              <a:t>、协议版本）、请求首部字段和实体组成。请求行反映了请求访问服务器的类型（方法）、请求访问的资源对象（请求</a:t>
            </a:r>
            <a:r>
              <a:rPr lang="en-US" altLang="zh-CN" sz="2000" dirty="0"/>
              <a:t>URI</a:t>
            </a:r>
            <a:r>
              <a:rPr lang="zh-CN" altLang="zh-CN" sz="2000" dirty="0"/>
              <a:t>）以及</a:t>
            </a:r>
            <a:r>
              <a:rPr lang="en-US" altLang="zh-CN" sz="2000" dirty="0"/>
              <a:t>HTTP</a:t>
            </a:r>
            <a:r>
              <a:rPr lang="zh-CN" altLang="zh-CN" sz="2000" dirty="0"/>
              <a:t>的协议版本。不妨简要解读一下上述报文的内容：以</a:t>
            </a:r>
            <a:r>
              <a:rPr lang="en-US" altLang="zh-CN" sz="2000" dirty="0"/>
              <a:t>Post</a:t>
            </a:r>
            <a:r>
              <a:rPr lang="zh-CN" altLang="zh-CN" sz="2000" dirty="0"/>
              <a:t>方法请求访问主机域名为</a:t>
            </a:r>
            <a:r>
              <a:rPr lang="en-US" altLang="zh-CN" sz="2000" dirty="0" err="1"/>
              <a:t>hacker.jp</a:t>
            </a:r>
            <a:r>
              <a:rPr lang="zh-CN" altLang="zh-CN" sz="2000" dirty="0"/>
              <a:t>的</a:t>
            </a:r>
            <a:r>
              <a:rPr lang="en-US" altLang="zh-CN" sz="2000" dirty="0"/>
              <a:t>.form/entry</a:t>
            </a:r>
            <a:r>
              <a:rPr lang="zh-CN" altLang="zh-CN" sz="2000" dirty="0"/>
              <a:t>资源，其中协议版本为</a:t>
            </a:r>
            <a:r>
              <a:rPr lang="en-US" altLang="zh-CN" sz="2000" dirty="0"/>
              <a:t>HTTP/1.1</a:t>
            </a:r>
            <a:r>
              <a:rPr lang="zh-CN" altLang="zh-CN" sz="2000" dirty="0"/>
              <a:t>。需要说明的是，请求报文的各种首部字段大多是可选项，可长可短，需要根据具体的访问请求来进行构造。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380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82FE61-216F-42B0-8098-4DB5152E79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zh-CN" altLang="en-US" sz="3600" dirty="0">
                <a:latin typeface="+mn-ea"/>
              </a:rPr>
              <a:t>、</a:t>
            </a:r>
            <a:r>
              <a:rPr lang="en-US" altLang="zh-CN" sz="3600" dirty="0">
                <a:latin typeface="+mn-ea"/>
              </a:rPr>
              <a:t>HTTP</a:t>
            </a:r>
            <a:r>
              <a:rPr lang="zh-CN" altLang="en-US" sz="3600" dirty="0">
                <a:latin typeface="+mn-ea"/>
              </a:rPr>
              <a:t>报文的组成？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09CA9D-D17A-4310-879E-65735088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6" y="687238"/>
            <a:ext cx="8510870" cy="1882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C33A6-69C2-4360-822D-89E710997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2768266"/>
            <a:ext cx="5399772" cy="34024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07B511-20A0-4120-8B8E-1BBB11F72149}"/>
              </a:ext>
            </a:extLst>
          </p:cNvPr>
          <p:cNvSpPr txBox="1"/>
          <p:nvPr/>
        </p:nvSpPr>
        <p:spPr>
          <a:xfrm>
            <a:off x="5399773" y="3346129"/>
            <a:ext cx="5823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响应报文和请求报文的层次结构类似，但是在每个层次中的具体内容却并不相同。第一行为响应报文的状态行，状态行包含了协议版本、状态码以及状态码的原因短语。第二层次依旧是各种响应首部字段，可以体现当前的响应时间、响应主体的长度和响应的内容格式等等。同样的，响应的首部字段也是可选的，代表了响应的基本信息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80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87F5-B75C-4C09-99C2-560095210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27" y="1226214"/>
            <a:ext cx="10668893" cy="816748"/>
          </a:xfrm>
        </p:spPr>
        <p:txBody>
          <a:bodyPr/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HttpCore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中对请求报文的实现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7C5C9-CC0D-4B4D-8AED-1C0AB27A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66" y="1973098"/>
            <a:ext cx="5414014" cy="43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863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1113</TotalTime>
  <Words>1601</Words>
  <Application>Microsoft Office PowerPoint</Application>
  <PresentationFormat>宽屏</PresentationFormat>
  <Paragraphs>80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华文新魏</vt:lpstr>
      <vt:lpstr>楷体</vt:lpstr>
      <vt:lpstr>Arial</vt:lpstr>
      <vt:lpstr>Times New Roman</vt:lpstr>
      <vt:lpstr>Trebuchet MS</vt:lpstr>
      <vt:lpstr>Wingdings 3</vt:lpstr>
      <vt:lpstr>平面</vt:lpstr>
      <vt:lpstr>Httpcore第二次实例分析</vt:lpstr>
      <vt:lpstr>一、HTTP协议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二、HttpCore中对请求报文的实现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二、HttpCore中对响应报文的实现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Httpcore第二次实例分析</dc:title>
  <dc:creator>曾 思远</dc:creator>
  <cp:lastModifiedBy>曾 思远</cp:lastModifiedBy>
  <cp:revision>37</cp:revision>
  <dcterms:created xsi:type="dcterms:W3CDTF">2019-12-12T13:56:53Z</dcterms:created>
  <dcterms:modified xsi:type="dcterms:W3CDTF">2019-12-13T09:08:24Z</dcterms:modified>
</cp:coreProperties>
</file>